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sldIdLst>
    <p:sldId id="305" r:id="rId2"/>
    <p:sldId id="314" r:id="rId3"/>
    <p:sldId id="318" r:id="rId4"/>
    <p:sldId id="340" r:id="rId5"/>
    <p:sldId id="376" r:id="rId6"/>
    <p:sldId id="366" r:id="rId7"/>
    <p:sldId id="367" r:id="rId8"/>
    <p:sldId id="369" r:id="rId9"/>
    <p:sldId id="370" r:id="rId10"/>
    <p:sldId id="350" r:id="rId11"/>
    <p:sldId id="326" r:id="rId12"/>
    <p:sldId id="371" r:id="rId13"/>
    <p:sldId id="373" r:id="rId14"/>
    <p:sldId id="351" r:id="rId15"/>
    <p:sldId id="377" r:id="rId16"/>
    <p:sldId id="364" r:id="rId17"/>
    <p:sldId id="372" r:id="rId18"/>
    <p:sldId id="374"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userDrawn="1">
          <p15:clr>
            <a:srgbClr val="A4A3A4"/>
          </p15:clr>
        </p15:guide>
        <p15:guide id="2" pos="2880" userDrawn="1">
          <p15:clr>
            <a:srgbClr val="A4A3A4"/>
          </p15:clr>
        </p15:guide>
        <p15:guide id="3"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1FD"/>
    <a:srgbClr val="ECD2FC"/>
    <a:srgbClr val="F0D6F8"/>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4660"/>
  </p:normalViewPr>
  <p:slideViewPr>
    <p:cSldViewPr showGuides="1">
      <p:cViewPr varScale="1">
        <p:scale>
          <a:sx n="103" d="100"/>
          <a:sy n="103" d="100"/>
        </p:scale>
        <p:origin x="1075" y="58"/>
      </p:cViewPr>
      <p:guideLst>
        <p:guide orient="horz" pos="2175"/>
        <p:guide pos="2880"/>
        <p:guide orient="horz" pos="162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E659CB-641C-4451-827B-16C13A191CA8}" type="datetimeFigureOut">
              <a:rPr lang="en-US" smtClean="0"/>
              <a:pPr/>
              <a:t>1/19/2026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1B3278-5A15-4CA0-ADB8-2707565020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1B3278-5A15-4CA0-ADB8-27075650206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1B3278-5A15-4CA0-ADB8-270756502065}"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2A50C3-D018-41A5-845E-8EDC11970CF4}"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36C3338-AF83-4715-9F3C-278937898501}"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CD5604-F212-4CDF-9E5B-B8AAD6018D20}"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13BA17-A0CB-493B-BCB6-BAB2064E4F71}"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548640"/>
            <a:ext cx="6400800" cy="2606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5C726C3-99E2-480B-89DC-9D74B7A2492F}"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9B2ABE-8868-4099-95E1-C488A38C6A65}" type="datetime1">
              <a:rPr lang="en-US" smtClean="0"/>
              <a:pPr/>
              <a:t>1/19/2026</a:t>
            </a:fld>
            <a:endParaRPr lang="en-US"/>
          </a:p>
        </p:txBody>
      </p:sp>
      <p:sp>
        <p:nvSpPr>
          <p:cNvPr id="5" name="Footer Placeholder 4"/>
          <p:cNvSpPr>
            <a:spLocks noGrp="1"/>
          </p:cNvSpPr>
          <p:nvPr>
            <p:ph type="ftr" sz="quarter" idx="11"/>
          </p:nvPr>
        </p:nvSpPr>
        <p:spPr/>
        <p:txBody>
          <a:bodyPr/>
          <a:lstStyle/>
          <a:p>
            <a:r>
              <a:rPr lang="en-US"/>
              <a:t>School of  ECE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FD6DF32-F10E-4C86-9634-731F8CE04F90}" type="datetime1">
              <a:rPr lang="en-US" smtClean="0"/>
              <a:pPr/>
              <a:t>1/19/2026</a:t>
            </a:fld>
            <a:endParaRPr lang="en-US"/>
          </a:p>
        </p:txBody>
      </p:sp>
      <p:sp>
        <p:nvSpPr>
          <p:cNvPr id="6" name="Footer Placeholder 5"/>
          <p:cNvSpPr>
            <a:spLocks noGrp="1"/>
          </p:cNvSpPr>
          <p:nvPr>
            <p:ph type="ftr" sz="quarter" idx="11"/>
          </p:nvPr>
        </p:nvSpPr>
        <p:spPr/>
        <p:txBody>
          <a:bodyPr/>
          <a:lstStyle/>
          <a:p>
            <a:r>
              <a:rPr lang="en-US"/>
              <a:t>School of  ECE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4BA413-4499-4221-ABD5-E59C4B68647E}" type="datetime1">
              <a:rPr lang="en-US" smtClean="0"/>
              <a:pPr/>
              <a:t>1/19/2026</a:t>
            </a:fld>
            <a:endParaRPr lang="en-US"/>
          </a:p>
        </p:txBody>
      </p:sp>
      <p:sp>
        <p:nvSpPr>
          <p:cNvPr id="8" name="Footer Placeholder 7"/>
          <p:cNvSpPr>
            <a:spLocks noGrp="1"/>
          </p:cNvSpPr>
          <p:nvPr>
            <p:ph type="ftr" sz="quarter" idx="11"/>
          </p:nvPr>
        </p:nvSpPr>
        <p:spPr/>
        <p:txBody>
          <a:bodyPr/>
          <a:lstStyle/>
          <a:p>
            <a:r>
              <a:rPr lang="en-US"/>
              <a:t>School of  ECE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8591727-A55A-47D3-96D5-154865C9390F}" type="datetime1">
              <a:rPr lang="en-US" smtClean="0"/>
              <a:pPr/>
              <a:t>1/19/2026</a:t>
            </a:fld>
            <a:endParaRPr lang="en-US"/>
          </a:p>
        </p:txBody>
      </p:sp>
      <p:sp>
        <p:nvSpPr>
          <p:cNvPr id="4" name="Footer Placeholder 3"/>
          <p:cNvSpPr>
            <a:spLocks noGrp="1"/>
          </p:cNvSpPr>
          <p:nvPr>
            <p:ph type="ftr" sz="quarter" idx="11"/>
          </p:nvPr>
        </p:nvSpPr>
        <p:spPr/>
        <p:txBody>
          <a:bodyPr/>
          <a:lstStyle/>
          <a:p>
            <a:r>
              <a:rPr lang="en-US"/>
              <a:t>School of  ECE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211E4-B63C-4194-850B-42E7550A1CDF}" type="datetime1">
              <a:rPr lang="en-US" smtClean="0"/>
              <a:pPr/>
              <a:t>1/19/2026</a:t>
            </a:fld>
            <a:endParaRPr lang="en-US"/>
          </a:p>
        </p:txBody>
      </p:sp>
      <p:sp>
        <p:nvSpPr>
          <p:cNvPr id="3" name="Footer Placeholder 2"/>
          <p:cNvSpPr>
            <a:spLocks noGrp="1"/>
          </p:cNvSpPr>
          <p:nvPr>
            <p:ph type="ftr" sz="quarter" idx="11"/>
          </p:nvPr>
        </p:nvSpPr>
        <p:spPr/>
        <p:txBody>
          <a:bodyPr/>
          <a:lstStyle/>
          <a:p>
            <a:r>
              <a:rPr lang="en-US"/>
              <a:t>School of  ECE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EDEC28-9DBA-4827-999C-8C56BBA043B3}" type="datetime1">
              <a:rPr lang="en-US" smtClean="0"/>
              <a:pPr/>
              <a:t>1/19/2026</a:t>
            </a:fld>
            <a:endParaRPr lang="en-US"/>
          </a:p>
        </p:txBody>
      </p:sp>
      <p:sp>
        <p:nvSpPr>
          <p:cNvPr id="6" name="Footer Placeholder 5"/>
          <p:cNvSpPr>
            <a:spLocks noGrp="1"/>
          </p:cNvSpPr>
          <p:nvPr>
            <p:ph type="ftr" sz="quarter" idx="11"/>
          </p:nvPr>
        </p:nvSpPr>
        <p:spPr/>
        <p:txBody>
          <a:bodyPr/>
          <a:lstStyle/>
          <a:p>
            <a:r>
              <a:rPr lang="en-US"/>
              <a:t>School of  ECE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F8F8299-2565-4A3D-A974-B617CFCA8B4A}" type="datetime1">
              <a:rPr lang="en-US" smtClean="0"/>
              <a:pPr/>
              <a:t>1/19/2026</a:t>
            </a:fld>
            <a:endParaRPr lang="en-US"/>
          </a:p>
        </p:txBody>
      </p:sp>
      <p:sp>
        <p:nvSpPr>
          <p:cNvPr id="6" name="Footer Placeholder 5"/>
          <p:cNvSpPr>
            <a:spLocks noGrp="1"/>
          </p:cNvSpPr>
          <p:nvPr>
            <p:ph type="ftr" sz="quarter" idx="11"/>
          </p:nvPr>
        </p:nvSpPr>
        <p:spPr/>
        <p:txBody>
          <a:bodyPr/>
          <a:lstStyle/>
          <a:p>
            <a:r>
              <a:rPr lang="en-US"/>
              <a:t>School of  ECE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3A6BE9-34BA-4818-BD9B-DAC792D052CC}" type="datetime1">
              <a:rPr lang="en-US" smtClean="0"/>
              <a:pPr/>
              <a:t>1/19/2026</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School of  ECE</a:t>
            </a: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2786332" y="1543050"/>
            <a:ext cx="3810000" cy="473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0" y="461434"/>
            <a:ext cx="91440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CCE3F30D-A36B-45F2-A4E0-FC1A07657EF8}"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pPr>
              <a:tabLst>
                <a:tab pos="2865755" algn="ctr"/>
                <a:tab pos="5731510" algn="r"/>
              </a:tabLst>
            </a:pPr>
            <a:r>
              <a:rPr lang="en-US" sz="1200" b="1" dirty="0">
                <a:solidFill>
                  <a:srgbClr val="002060"/>
                </a:solidFill>
                <a:latin typeface="Times New Roman" panose="02020603050405020304"/>
                <a:ea typeface="Calibri" panose="020F0502020204030204"/>
                <a:cs typeface="Times New Roman" panose="02020603050405020304"/>
              </a:rPr>
              <a:t>School of  ECE</a:t>
            </a:r>
            <a:endParaRPr lang="en-US" sz="1050" dirty="0">
              <a:solidFill>
                <a:srgbClr val="002060"/>
              </a:solidFill>
              <a:ea typeface="Calibri" panose="020F0502020204030204"/>
              <a:cs typeface="Times New Roman" panose="02020603050405020304"/>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2428860" y="0"/>
            <a:ext cx="4308591" cy="396845"/>
          </a:xfrm>
          <a:prstGeom prst="rect">
            <a:avLst/>
          </a:prstGeom>
        </p:spPr>
      </p:pic>
      <p:sp>
        <p:nvSpPr>
          <p:cNvPr id="15" name="Rectangle 14"/>
          <p:cNvSpPr/>
          <p:nvPr/>
        </p:nvSpPr>
        <p:spPr>
          <a:xfrm>
            <a:off x="71470" y="571486"/>
            <a:ext cx="9001124" cy="4286280"/>
          </a:xfrm>
          <a:prstGeom prst="rect">
            <a:avLst/>
          </a:prstGeom>
          <a:solidFill>
            <a:schemeClr val="accent1">
              <a:lumMod val="20000"/>
              <a:lumOff val="80000"/>
            </a:schemeClr>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Rectangle 19"/>
          <p:cNvSpPr/>
          <p:nvPr/>
        </p:nvSpPr>
        <p:spPr>
          <a:xfrm>
            <a:off x="0" y="1980537"/>
            <a:ext cx="3766868" cy="464871"/>
          </a:xfrm>
          <a:prstGeom prst="rect">
            <a:avLst/>
          </a:prstGeom>
        </p:spPr>
        <p:txBody>
          <a:bodyPr wrap="square">
            <a:spAutoFit/>
          </a:bodyPr>
          <a:lstStyle/>
          <a:p>
            <a:pPr>
              <a:lnSpc>
                <a:spcPct val="150000"/>
              </a:lnSpc>
            </a:pPr>
            <a:endParaRPr lang="en-IN" dirty="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315688873"/>
              </p:ext>
            </p:extLst>
          </p:nvPr>
        </p:nvGraphicFramePr>
        <p:xfrm>
          <a:off x="2143300" y="2192972"/>
          <a:ext cx="4879709" cy="1623675"/>
        </p:xfrm>
        <a:graphic>
          <a:graphicData uri="http://schemas.openxmlformats.org/drawingml/2006/table">
            <a:tbl>
              <a:tblPr firstRow="1" bandRow="1">
                <a:tableStyleId>{5C22544A-7EE6-4342-B048-85BDC9FD1C3A}</a:tableStyleId>
              </a:tblPr>
              <a:tblGrid>
                <a:gridCol w="673810">
                  <a:extLst>
                    <a:ext uri="{9D8B030D-6E8A-4147-A177-3AD203B41FA5}">
                      <a16:colId xmlns:a16="http://schemas.microsoft.com/office/drawing/2014/main" val="20000"/>
                    </a:ext>
                  </a:extLst>
                </a:gridCol>
                <a:gridCol w="764709">
                  <a:extLst>
                    <a:ext uri="{9D8B030D-6E8A-4147-A177-3AD203B41FA5}">
                      <a16:colId xmlns:a16="http://schemas.microsoft.com/office/drawing/2014/main" val="20001"/>
                    </a:ext>
                  </a:extLst>
                </a:gridCol>
                <a:gridCol w="688238">
                  <a:extLst>
                    <a:ext uri="{9D8B030D-6E8A-4147-A177-3AD203B41FA5}">
                      <a16:colId xmlns:a16="http://schemas.microsoft.com/office/drawing/2014/main" val="20002"/>
                    </a:ext>
                  </a:extLst>
                </a:gridCol>
                <a:gridCol w="1147063">
                  <a:extLst>
                    <a:ext uri="{9D8B030D-6E8A-4147-A177-3AD203B41FA5}">
                      <a16:colId xmlns:a16="http://schemas.microsoft.com/office/drawing/2014/main" val="20003"/>
                    </a:ext>
                  </a:extLst>
                </a:gridCol>
                <a:gridCol w="1605889">
                  <a:extLst>
                    <a:ext uri="{9D8B030D-6E8A-4147-A177-3AD203B41FA5}">
                      <a16:colId xmlns:a16="http://schemas.microsoft.com/office/drawing/2014/main" val="20004"/>
                    </a:ext>
                  </a:extLst>
                </a:gridCol>
              </a:tblGrid>
              <a:tr h="250681">
                <a:tc gridSpan="5">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IN" sz="1200" dirty="0"/>
                        <a:t>Team Details</a:t>
                      </a:r>
                      <a:endParaRPr lang="en-IN" sz="1200" dirty="0">
                        <a:solidFill>
                          <a:srgbClr val="002060"/>
                        </a:solidFill>
                      </a:endParaRPr>
                    </a:p>
                  </a:txBody>
                  <a:tcPr marT="34290" marB="3429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1207">
                <a:tc>
                  <a:txBody>
                    <a:bodyPr/>
                    <a:lstStyle/>
                    <a:p>
                      <a:pPr algn="ctr"/>
                      <a:r>
                        <a:rPr lang="en-US" sz="1000" dirty="0" err="1"/>
                        <a:t>Sl.No</a:t>
                      </a:r>
                      <a:r>
                        <a:rPr lang="en-US" sz="1000" dirty="0"/>
                        <a:t>.</a:t>
                      </a:r>
                    </a:p>
                  </a:txBody>
                  <a:tcPr marT="34290" marB="34290" anchor="ctr"/>
                </a:tc>
                <a:tc>
                  <a:txBody>
                    <a:bodyPr/>
                    <a:lstStyle/>
                    <a:p>
                      <a:pPr algn="ctr"/>
                      <a:r>
                        <a:rPr lang="en-US" sz="1000" dirty="0"/>
                        <a:t>Roll No.</a:t>
                      </a:r>
                    </a:p>
                  </a:txBody>
                  <a:tcPr marT="34290" marB="34290" anchor="ctr"/>
                </a:tc>
                <a:tc>
                  <a:txBody>
                    <a:bodyPr/>
                    <a:lstStyle/>
                    <a:p>
                      <a:pPr algn="ctr"/>
                      <a:r>
                        <a:rPr lang="en-US" sz="1000" dirty="0" err="1"/>
                        <a:t>Div</a:t>
                      </a:r>
                      <a:endParaRPr lang="en-US" sz="1000" dirty="0"/>
                    </a:p>
                  </a:txBody>
                  <a:tcPr marT="34290" marB="34290" anchor="ctr"/>
                </a:tc>
                <a:tc>
                  <a:txBody>
                    <a:bodyPr/>
                    <a:lstStyle/>
                    <a:p>
                      <a:pPr algn="ctr"/>
                      <a:r>
                        <a:rPr lang="en-US" sz="1000" dirty="0"/>
                        <a:t>SRN</a:t>
                      </a:r>
                    </a:p>
                  </a:txBody>
                  <a:tcPr marT="34290" marB="34290" anchor="ctr"/>
                </a:tc>
                <a:tc>
                  <a:txBody>
                    <a:bodyPr/>
                    <a:lstStyle/>
                    <a:p>
                      <a:pPr algn="ctr"/>
                      <a:r>
                        <a:rPr lang="en-US" sz="1000" dirty="0"/>
                        <a:t>Name</a:t>
                      </a:r>
                    </a:p>
                  </a:txBody>
                  <a:tcPr marT="34290" marB="34290" anchor="ctr"/>
                </a:tc>
                <a:extLst>
                  <a:ext uri="{0D108BD9-81ED-4DB2-BD59-A6C34878D82A}">
                    <a16:rowId xmlns:a16="http://schemas.microsoft.com/office/drawing/2014/main" val="10001"/>
                  </a:ext>
                </a:extLst>
              </a:tr>
              <a:tr h="271207">
                <a:tc>
                  <a:txBody>
                    <a:bodyPr/>
                    <a:lstStyle/>
                    <a:p>
                      <a:pPr algn="ctr"/>
                      <a:r>
                        <a:rPr lang="en-US" sz="1000" dirty="0"/>
                        <a:t>1</a:t>
                      </a:r>
                    </a:p>
                  </a:txBody>
                  <a:tcPr marT="34290" marB="34290" anchor="ctr"/>
                </a:tc>
                <a:tc>
                  <a:txBody>
                    <a:bodyPr/>
                    <a:lstStyle/>
                    <a:p>
                      <a:r>
                        <a:rPr lang="en-US" sz="1000" dirty="0"/>
                        <a:t>128</a:t>
                      </a:r>
                    </a:p>
                  </a:txBody>
                  <a:tcPr marT="34290" marB="34290" anchor="ctr"/>
                </a:tc>
                <a:tc>
                  <a:txBody>
                    <a:bodyPr/>
                    <a:lstStyle/>
                    <a:p>
                      <a:r>
                        <a:rPr lang="en-US" sz="1000" dirty="0"/>
                        <a:t>F</a:t>
                      </a:r>
                    </a:p>
                  </a:txBody>
                  <a:tcPr marT="34290" marB="34290" anchor="ctr"/>
                </a:tc>
                <a:tc>
                  <a:txBody>
                    <a:bodyPr/>
                    <a:lstStyle/>
                    <a:p>
                      <a:r>
                        <a:rPr lang="en-US" sz="1000" dirty="0"/>
                        <a:t>01FE22BEI034</a:t>
                      </a:r>
                    </a:p>
                  </a:txBody>
                  <a:tcPr marT="34290" marB="34290" anchor="ctr"/>
                </a:tc>
                <a:tc>
                  <a:txBody>
                    <a:bodyPr/>
                    <a:lstStyle/>
                    <a:p>
                      <a:r>
                        <a:rPr lang="en-US" sz="1000" dirty="0"/>
                        <a:t>SURAJ YALAGI</a:t>
                      </a:r>
                    </a:p>
                  </a:txBody>
                  <a:tcPr marT="34290" marB="34290" anchor="ctr"/>
                </a:tc>
                <a:extLst>
                  <a:ext uri="{0D108BD9-81ED-4DB2-BD59-A6C34878D82A}">
                    <a16:rowId xmlns:a16="http://schemas.microsoft.com/office/drawing/2014/main" val="10002"/>
                  </a:ext>
                </a:extLst>
              </a:tr>
              <a:tr h="287387">
                <a:tc>
                  <a:txBody>
                    <a:bodyPr/>
                    <a:lstStyle/>
                    <a:p>
                      <a:pPr algn="ctr"/>
                      <a:r>
                        <a:rPr lang="en-US" sz="1000" dirty="0"/>
                        <a:t>2</a:t>
                      </a:r>
                    </a:p>
                  </a:txBody>
                  <a:tcPr marT="34290" marB="34290" anchor="ctr"/>
                </a:tc>
                <a:tc>
                  <a:txBody>
                    <a:bodyPr/>
                    <a:lstStyle/>
                    <a:p>
                      <a:r>
                        <a:rPr lang="en-US" sz="1000" dirty="0"/>
                        <a:t>120</a:t>
                      </a:r>
                    </a:p>
                  </a:txBody>
                  <a:tcPr marT="34290" marB="34290" anchor="ctr"/>
                </a:tc>
                <a:tc>
                  <a:txBody>
                    <a:bodyPr/>
                    <a:lstStyle/>
                    <a:p>
                      <a:r>
                        <a:rPr lang="en-US" sz="1000" dirty="0"/>
                        <a:t>F</a:t>
                      </a:r>
                    </a:p>
                  </a:txBody>
                  <a:tcPr marT="34290" marB="34290" anchor="ctr"/>
                </a:tc>
                <a:tc>
                  <a:txBody>
                    <a:bodyPr/>
                    <a:lstStyle/>
                    <a:p>
                      <a:r>
                        <a:rPr lang="en-US" sz="1000" dirty="0"/>
                        <a:t>01FE22BEI023</a:t>
                      </a:r>
                    </a:p>
                  </a:txBody>
                  <a:tcPr marT="34290" marB="34290" anchor="ctr"/>
                </a:tc>
                <a:tc>
                  <a:txBody>
                    <a:bodyPr/>
                    <a:lstStyle/>
                    <a:p>
                      <a:r>
                        <a:rPr lang="en-US" sz="1000" dirty="0"/>
                        <a:t>VIRESH BILEBAL</a:t>
                      </a:r>
                    </a:p>
                  </a:txBody>
                  <a:tcPr marT="34290" marB="34290" anchor="ctr"/>
                </a:tc>
                <a:extLst>
                  <a:ext uri="{0D108BD9-81ED-4DB2-BD59-A6C34878D82A}">
                    <a16:rowId xmlns:a16="http://schemas.microsoft.com/office/drawing/2014/main" val="10003"/>
                  </a:ext>
                </a:extLst>
              </a:tr>
              <a:tr h="271207">
                <a:tc>
                  <a:txBody>
                    <a:bodyPr/>
                    <a:lstStyle/>
                    <a:p>
                      <a:pPr algn="ctr"/>
                      <a:r>
                        <a:rPr lang="en-US" sz="1000" dirty="0"/>
                        <a:t>3</a:t>
                      </a:r>
                    </a:p>
                  </a:txBody>
                  <a:tcPr marT="34290" marB="34290" anchor="ctr"/>
                </a:tc>
                <a:tc>
                  <a:txBody>
                    <a:bodyPr/>
                    <a:lstStyle/>
                    <a:p>
                      <a:r>
                        <a:rPr lang="en-US" sz="1000" dirty="0"/>
                        <a:t>132</a:t>
                      </a:r>
                    </a:p>
                  </a:txBody>
                  <a:tcPr marT="34290" marB="34290" anchor="ctr"/>
                </a:tc>
                <a:tc>
                  <a:txBody>
                    <a:bodyPr/>
                    <a:lstStyle/>
                    <a:p>
                      <a:r>
                        <a:rPr lang="en-US" sz="1000" dirty="0"/>
                        <a:t>F</a:t>
                      </a:r>
                    </a:p>
                  </a:txBody>
                  <a:tcPr marT="34290" marB="34290" anchor="ctr"/>
                </a:tc>
                <a:tc>
                  <a:txBody>
                    <a:bodyPr/>
                    <a:lstStyle/>
                    <a:p>
                      <a:r>
                        <a:rPr lang="en-US" sz="1000" dirty="0"/>
                        <a:t>01FE22BEI038</a:t>
                      </a:r>
                    </a:p>
                  </a:txBody>
                  <a:tcPr marT="34290" marB="34290" anchor="ctr"/>
                </a:tc>
                <a:tc>
                  <a:txBody>
                    <a:bodyPr/>
                    <a:lstStyle/>
                    <a:p>
                      <a:r>
                        <a:rPr lang="en-US" sz="1000" dirty="0"/>
                        <a:t>MADHUSUDAN SUTHAR</a:t>
                      </a:r>
                    </a:p>
                  </a:txBody>
                  <a:tcPr marT="34290" marB="34290" anchor="ctr"/>
                </a:tc>
                <a:extLst>
                  <a:ext uri="{0D108BD9-81ED-4DB2-BD59-A6C34878D82A}">
                    <a16:rowId xmlns:a16="http://schemas.microsoft.com/office/drawing/2014/main" val="10004"/>
                  </a:ext>
                </a:extLst>
              </a:tr>
              <a:tr h="271207">
                <a:tc>
                  <a:txBody>
                    <a:bodyPr/>
                    <a:lstStyle/>
                    <a:p>
                      <a:pPr algn="ctr"/>
                      <a:r>
                        <a:rPr lang="en-US" sz="1000" dirty="0"/>
                        <a:t>4</a:t>
                      </a:r>
                    </a:p>
                  </a:txBody>
                  <a:tcPr marT="34290" marB="34290" anchor="ctr"/>
                </a:tc>
                <a:tc>
                  <a:txBody>
                    <a:bodyPr/>
                    <a:lstStyle/>
                    <a:p>
                      <a:r>
                        <a:rPr lang="en-US" sz="1000" dirty="0"/>
                        <a:t>125</a:t>
                      </a:r>
                    </a:p>
                  </a:txBody>
                  <a:tcPr marT="34290" marB="34290" anchor="ctr"/>
                </a:tc>
                <a:tc>
                  <a:txBody>
                    <a:bodyPr/>
                    <a:lstStyle/>
                    <a:p>
                      <a:r>
                        <a:rPr lang="en-US" sz="1000" dirty="0"/>
                        <a:t>F</a:t>
                      </a:r>
                    </a:p>
                  </a:txBody>
                  <a:tcPr marT="34290" marB="34290" anchor="ctr"/>
                </a:tc>
                <a:tc>
                  <a:txBody>
                    <a:bodyPr/>
                    <a:lstStyle/>
                    <a:p>
                      <a:r>
                        <a:rPr lang="en-US" sz="1000" dirty="0"/>
                        <a:t>01FE22BEI031</a:t>
                      </a:r>
                    </a:p>
                  </a:txBody>
                  <a:tcPr marT="34290" marB="34290" anchor="ctr"/>
                </a:tc>
                <a:tc>
                  <a:txBody>
                    <a:bodyPr/>
                    <a:lstStyle/>
                    <a:p>
                      <a:r>
                        <a:rPr lang="en-US" sz="1000" dirty="0"/>
                        <a:t>PRIYANKA BALIGAR</a:t>
                      </a:r>
                    </a:p>
                  </a:txBody>
                  <a:tcPr marT="34290" marB="34290" anchor="ctr"/>
                </a:tc>
                <a:extLst>
                  <a:ext uri="{0D108BD9-81ED-4DB2-BD59-A6C34878D82A}">
                    <a16:rowId xmlns:a16="http://schemas.microsoft.com/office/drawing/2014/main" val="10005"/>
                  </a:ext>
                </a:extLst>
              </a:tr>
            </a:tbl>
          </a:graphicData>
        </a:graphic>
      </p:graphicFrame>
      <p:sp>
        <p:nvSpPr>
          <p:cNvPr id="16" name="Rectangle 15"/>
          <p:cNvSpPr/>
          <p:nvPr/>
        </p:nvSpPr>
        <p:spPr>
          <a:xfrm>
            <a:off x="1702834" y="1067449"/>
            <a:ext cx="576064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defRPr/>
            </a:pPr>
            <a:r>
              <a:rPr lang="en-US" sz="2000" b="1" dirty="0">
                <a:solidFill>
                  <a:srgbClr val="0070C0"/>
                </a:solidFill>
              </a:rPr>
              <a:t>TITLE:  Online TDS Measuring System of RO Plant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10" name="TextBox 9"/>
          <p:cNvSpPr txBox="1"/>
          <p:nvPr/>
        </p:nvSpPr>
        <p:spPr>
          <a:xfrm>
            <a:off x="228600" y="657310"/>
            <a:ext cx="4038600" cy="466640"/>
          </a:xfrm>
          <a:prstGeom prst="rect">
            <a:avLst/>
          </a:prstGeom>
          <a:noFill/>
        </p:spPr>
        <p:txBody>
          <a:bodyPr wrap="square" rtlCol="0">
            <a:spAutoFit/>
          </a:bodyPr>
          <a:lstStyle/>
          <a:p>
            <a:r>
              <a:rPr lang="en-US" sz="2400" b="1" u="sng" dirty="0"/>
              <a:t>Flowchart representation:</a:t>
            </a:r>
            <a:endParaRPr lang="en-IN" sz="2400" b="1" u="sng" dirty="0"/>
          </a:p>
        </p:txBody>
      </p:sp>
      <p:pic>
        <p:nvPicPr>
          <p:cNvPr id="7" name="Picture 6">
            <a:extLst>
              <a:ext uri="{FF2B5EF4-FFF2-40B4-BE49-F238E27FC236}">
                <a16:creationId xmlns:a16="http://schemas.microsoft.com/office/drawing/2014/main" id="{24870F30-F2F3-7860-F018-622914F4A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03600"/>
            <a:ext cx="6064843" cy="3282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8" name="Rectangle 7"/>
          <p:cNvSpPr/>
          <p:nvPr/>
        </p:nvSpPr>
        <p:spPr>
          <a:xfrm>
            <a:off x="228600" y="-19050"/>
            <a:ext cx="4953000" cy="630942"/>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a:p>
            <a:pPr>
              <a:spcBef>
                <a:spcPct val="50000"/>
              </a:spcBef>
              <a:buFontTx/>
              <a:buNone/>
              <a:defRPr/>
            </a:pPr>
            <a:r>
              <a:rPr lang="en-US" sz="1400" b="1" dirty="0">
                <a:solidFill>
                  <a:srgbClr val="002060"/>
                </a:solidFill>
              </a:rPr>
              <a:t> </a:t>
            </a:r>
          </a:p>
        </p:txBody>
      </p:sp>
      <p:sp>
        <p:nvSpPr>
          <p:cNvPr id="9" name="TextBox 8"/>
          <p:cNvSpPr txBox="1"/>
          <p:nvPr/>
        </p:nvSpPr>
        <p:spPr>
          <a:xfrm>
            <a:off x="228600" y="557629"/>
            <a:ext cx="6063208" cy="6217087"/>
          </a:xfrm>
          <a:prstGeom prst="rect">
            <a:avLst/>
          </a:prstGeom>
          <a:noFill/>
        </p:spPr>
        <p:txBody>
          <a:bodyPr wrap="square" rtlCol="0">
            <a:spAutoFit/>
          </a:bodyPr>
          <a:lstStyle/>
          <a:p>
            <a:r>
              <a:rPr lang="en-IN" sz="1400" b="1" dirty="0"/>
              <a:t>Model Architecture:</a:t>
            </a:r>
          </a:p>
          <a:p>
            <a:endParaRPr lang="en-IN" sz="1400" b="1" dirty="0"/>
          </a:p>
          <a:p>
            <a:endParaRPr lang="en-IN" sz="10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r>
              <a:rPr lang="en-US" sz="1400" b="1" dirty="0"/>
              <a:t>References</a:t>
            </a:r>
            <a:r>
              <a:rPr lang="en-US" sz="1400" dirty="0"/>
              <a:t>:</a:t>
            </a:r>
          </a:p>
          <a:p>
            <a:pPr marL="285750" indent="-285750">
              <a:buFont typeface="Arial" panose="020B0604020202020204" pitchFamily="34" charset="0"/>
              <a:buChar char="•"/>
            </a:pPr>
            <a:r>
              <a:rPr lang="en-US" sz="1400" dirty="0"/>
              <a:t> ESP32 to Google Spreadsheet Logging: https://www.electroniclinic.com/google-spreadsheet-or-google-sheets-with-esp8266-nodemcu-for-data-logging/</a:t>
            </a:r>
          </a:p>
          <a:p>
            <a:endParaRPr lang="en-IN" sz="1000" b="1" dirty="0"/>
          </a:p>
          <a:p>
            <a:endParaRPr lang="en-IN" sz="2800" b="1" dirty="0"/>
          </a:p>
          <a:p>
            <a:endParaRPr lang="en-IN" sz="2800" b="1" dirty="0"/>
          </a:p>
          <a:p>
            <a:endParaRPr lang="en-IN" sz="2800" b="1" dirty="0"/>
          </a:p>
          <a:p>
            <a:endParaRPr lang="en-IN" sz="2800" b="1" dirty="0"/>
          </a:p>
        </p:txBody>
      </p:sp>
      <p:pic>
        <p:nvPicPr>
          <p:cNvPr id="6" name="Picture 5">
            <a:extLst>
              <a:ext uri="{FF2B5EF4-FFF2-40B4-BE49-F238E27FC236}">
                <a16:creationId xmlns:a16="http://schemas.microsoft.com/office/drawing/2014/main" id="{D20FEA4B-06E2-4A22-12A5-132A72C106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988906"/>
            <a:ext cx="5143500" cy="22837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p:cNvSpPr txBox="1"/>
          <p:nvPr/>
        </p:nvSpPr>
        <p:spPr>
          <a:xfrm>
            <a:off x="0" y="559957"/>
            <a:ext cx="6858000" cy="1200329"/>
          </a:xfrm>
          <a:prstGeom prst="rect">
            <a:avLst/>
          </a:prstGeom>
          <a:noFill/>
        </p:spPr>
        <p:txBody>
          <a:bodyPr wrap="square">
            <a:spAutoFit/>
          </a:bodyPr>
          <a:lstStyle/>
          <a:p>
            <a:r>
              <a:rPr lang="en-IN" sz="2400" b="1" dirty="0"/>
              <a:t>Input and output</a:t>
            </a:r>
          </a:p>
          <a:p>
            <a:r>
              <a:rPr lang="en-IN" sz="2400" b="1" dirty="0"/>
              <a:t>    specifications :</a:t>
            </a:r>
          </a:p>
          <a:p>
            <a:endParaRPr lang="en-US" sz="2400" b="1" dirty="0"/>
          </a:p>
        </p:txBody>
      </p:sp>
      <p:pic>
        <p:nvPicPr>
          <p:cNvPr id="8" name="Picture 7">
            <a:extLst>
              <a:ext uri="{FF2B5EF4-FFF2-40B4-BE49-F238E27FC236}">
                <a16:creationId xmlns:a16="http://schemas.microsoft.com/office/drawing/2014/main" id="{BCAF836E-5C1C-285D-8B47-162C170E8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438988"/>
            <a:ext cx="7200478" cy="3228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8" name="Rectangle 7"/>
          <p:cNvSpPr/>
          <p:nvPr/>
        </p:nvSpPr>
        <p:spPr>
          <a:xfrm>
            <a:off x="228600" y="-19050"/>
            <a:ext cx="4953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b="1" dirty="0">
              <a:solidFill>
                <a:srgbClr val="002060"/>
              </a:solidFill>
            </a:endParaRPr>
          </a:p>
        </p:txBody>
      </p:sp>
      <p:sp>
        <p:nvSpPr>
          <p:cNvPr id="9" name="TextBox 8"/>
          <p:cNvSpPr txBox="1"/>
          <p:nvPr/>
        </p:nvSpPr>
        <p:spPr>
          <a:xfrm>
            <a:off x="381000" y="475600"/>
            <a:ext cx="3962400" cy="461665"/>
          </a:xfrm>
          <a:prstGeom prst="rect">
            <a:avLst/>
          </a:prstGeom>
          <a:noFill/>
        </p:spPr>
        <p:txBody>
          <a:bodyPr wrap="square" rtlCol="0">
            <a:spAutoFit/>
          </a:bodyPr>
          <a:lstStyle/>
          <a:p>
            <a:r>
              <a:rPr lang="en-US" sz="2400" b="1" dirty="0"/>
              <a:t>Hardware Implementation</a:t>
            </a:r>
            <a:endParaRPr lang="en-IN" sz="2400" b="1" dirty="0"/>
          </a:p>
        </p:txBody>
      </p:sp>
      <p:pic>
        <p:nvPicPr>
          <p:cNvPr id="7" name="Picture 6">
            <a:extLst>
              <a:ext uri="{FF2B5EF4-FFF2-40B4-BE49-F238E27FC236}">
                <a16:creationId xmlns:a16="http://schemas.microsoft.com/office/drawing/2014/main" id="{DD6F8B72-66EA-4858-DE47-FA64C7FEC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987574"/>
            <a:ext cx="6858000" cy="37080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0" name="Rectangle 9"/>
          <p:cNvSpPr/>
          <p:nvPr/>
        </p:nvSpPr>
        <p:spPr>
          <a:xfrm>
            <a:off x="304800" y="101073"/>
            <a:ext cx="4953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b="1" dirty="0">
              <a:solidFill>
                <a:srgbClr val="002060"/>
              </a:solidFill>
            </a:endParaRPr>
          </a:p>
        </p:txBody>
      </p:sp>
      <p:sp>
        <p:nvSpPr>
          <p:cNvPr id="6" name="TextBox 5"/>
          <p:cNvSpPr txBox="1"/>
          <p:nvPr/>
        </p:nvSpPr>
        <p:spPr>
          <a:xfrm>
            <a:off x="304800" y="494412"/>
            <a:ext cx="4343400" cy="461665"/>
          </a:xfrm>
          <a:prstGeom prst="rect">
            <a:avLst/>
          </a:prstGeom>
          <a:noFill/>
        </p:spPr>
        <p:txBody>
          <a:bodyPr wrap="square" rtlCol="0">
            <a:spAutoFit/>
          </a:bodyPr>
          <a:lstStyle/>
          <a:p>
            <a:r>
              <a:rPr lang="en-US" sz="2400" b="1" dirty="0"/>
              <a:t>Video / Image Documentation</a:t>
            </a:r>
            <a:endParaRPr lang="en-IN" sz="2400" b="1" dirty="0"/>
          </a:p>
        </p:txBody>
      </p:sp>
      <p:pic>
        <p:nvPicPr>
          <p:cNvPr id="7" name="WhatsApp Video 2025-01-16 at 17.50.02_0b042d01">
            <a:hlinkClick r:id="" action="ppaction://media"/>
            <a:extLst>
              <a:ext uri="{FF2B5EF4-FFF2-40B4-BE49-F238E27FC236}">
                <a16:creationId xmlns:a16="http://schemas.microsoft.com/office/drawing/2014/main" id="{39D14CDA-4DFB-F394-9668-7CE512EB146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5616" y="859111"/>
            <a:ext cx="6624736" cy="4002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1361DC-C2EB-0C5C-F94A-E4BF340CB4DD}"/>
              </a:ext>
            </a:extLst>
          </p:cNvPr>
          <p:cNvSpPr>
            <a:spLocks noGrp="1"/>
          </p:cNvSpPr>
          <p:nvPr>
            <p:ph type="dt" sz="half" idx="10"/>
          </p:nvPr>
        </p:nvSpPr>
        <p:spPr/>
        <p:txBody>
          <a:bodyPr/>
          <a:lstStyle/>
          <a:p>
            <a:fld id="{B22211E4-B63C-4194-850B-42E7550A1CDF}" type="datetime1">
              <a:rPr lang="en-US" smtClean="0"/>
              <a:pPr/>
              <a:t>1/19/2026</a:t>
            </a:fld>
            <a:endParaRPr lang="en-US"/>
          </a:p>
        </p:txBody>
      </p:sp>
      <p:sp>
        <p:nvSpPr>
          <p:cNvPr id="3" name="Footer Placeholder 2">
            <a:extLst>
              <a:ext uri="{FF2B5EF4-FFF2-40B4-BE49-F238E27FC236}">
                <a16:creationId xmlns:a16="http://schemas.microsoft.com/office/drawing/2014/main" id="{6A1EE862-10CB-6195-BD48-A525B802F92D}"/>
              </a:ext>
            </a:extLst>
          </p:cNvPr>
          <p:cNvSpPr>
            <a:spLocks noGrp="1"/>
          </p:cNvSpPr>
          <p:nvPr>
            <p:ph type="ftr" sz="quarter" idx="11"/>
          </p:nvPr>
        </p:nvSpPr>
        <p:spPr/>
        <p:txBody>
          <a:bodyPr/>
          <a:lstStyle/>
          <a:p>
            <a:r>
              <a:rPr lang="en-US"/>
              <a:t>School of  ECE</a:t>
            </a:r>
          </a:p>
        </p:txBody>
      </p:sp>
      <p:sp>
        <p:nvSpPr>
          <p:cNvPr id="4" name="Slide Number Placeholder 3">
            <a:extLst>
              <a:ext uri="{FF2B5EF4-FFF2-40B4-BE49-F238E27FC236}">
                <a16:creationId xmlns:a16="http://schemas.microsoft.com/office/drawing/2014/main" id="{CB7FF568-0E75-2946-6D62-AF7987BCBC8F}"/>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a:extLst>
              <a:ext uri="{FF2B5EF4-FFF2-40B4-BE49-F238E27FC236}">
                <a16:creationId xmlns:a16="http://schemas.microsoft.com/office/drawing/2014/main" id="{25AAA751-1762-587F-6A78-4E9502BD0C09}"/>
              </a:ext>
            </a:extLst>
          </p:cNvPr>
          <p:cNvSpPr txBox="1"/>
          <p:nvPr/>
        </p:nvSpPr>
        <p:spPr>
          <a:xfrm>
            <a:off x="251520" y="62690"/>
            <a:ext cx="7543750" cy="523220"/>
          </a:xfrm>
          <a:prstGeom prst="rect">
            <a:avLst/>
          </a:prstGeom>
          <a:noFill/>
        </p:spPr>
        <p:txBody>
          <a:bodyPr wrap="square" rtlCol="0">
            <a:spAutoFit/>
          </a:bodyPr>
          <a:lstStyle/>
          <a:p>
            <a:r>
              <a:rPr lang="en-US" sz="2800" b="1" dirty="0"/>
              <a:t>RESULT:</a:t>
            </a:r>
          </a:p>
        </p:txBody>
      </p:sp>
      <p:pic>
        <p:nvPicPr>
          <p:cNvPr id="8" name="Picture 7">
            <a:extLst>
              <a:ext uri="{FF2B5EF4-FFF2-40B4-BE49-F238E27FC236}">
                <a16:creationId xmlns:a16="http://schemas.microsoft.com/office/drawing/2014/main" id="{1B1817AC-018C-C135-7711-8A3766D81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721206"/>
            <a:ext cx="7020272" cy="3948903"/>
          </a:xfrm>
          <a:prstGeom prst="rect">
            <a:avLst/>
          </a:prstGeom>
        </p:spPr>
      </p:pic>
    </p:spTree>
    <p:extLst>
      <p:ext uri="{BB962C8B-B14F-4D97-AF65-F5344CB8AC3E}">
        <p14:creationId xmlns:p14="http://schemas.microsoft.com/office/powerpoint/2010/main" val="274210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0" name="Rectangle 9"/>
          <p:cNvSpPr/>
          <p:nvPr/>
        </p:nvSpPr>
        <p:spPr>
          <a:xfrm>
            <a:off x="304800" y="5499"/>
            <a:ext cx="4953000" cy="630942"/>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a:p>
            <a:pPr>
              <a:spcBef>
                <a:spcPct val="50000"/>
              </a:spcBef>
              <a:buFontTx/>
              <a:buNone/>
              <a:defRPr/>
            </a:pPr>
            <a:r>
              <a:rPr lang="en-US" sz="1400" b="1" dirty="0">
                <a:solidFill>
                  <a:srgbClr val="002060"/>
                </a:solidFill>
              </a:rPr>
              <a:t> </a:t>
            </a:r>
          </a:p>
        </p:txBody>
      </p:sp>
      <p:sp>
        <p:nvSpPr>
          <p:cNvPr id="15" name="TextBox 14"/>
          <p:cNvSpPr txBox="1"/>
          <p:nvPr/>
        </p:nvSpPr>
        <p:spPr>
          <a:xfrm>
            <a:off x="152400" y="666758"/>
            <a:ext cx="8839200" cy="3785652"/>
          </a:xfrm>
          <a:prstGeom prst="rect">
            <a:avLst/>
          </a:prstGeom>
          <a:noFill/>
        </p:spPr>
        <p:txBody>
          <a:bodyPr wrap="square" rtlCol="0">
            <a:spAutoFit/>
          </a:bodyPr>
          <a:lstStyle/>
          <a:p>
            <a:r>
              <a:rPr lang="en-IN" sz="1600" b="1" dirty="0"/>
              <a:t>Summary</a:t>
            </a:r>
            <a:r>
              <a:rPr lang="en-IN" sz="1600" dirty="0"/>
              <a:t>:</a:t>
            </a:r>
          </a:p>
          <a:p>
            <a:pPr lvl="1"/>
            <a:r>
              <a:rPr lang="en-US" sz="1600" dirty="0"/>
              <a:t>The </a:t>
            </a:r>
            <a:r>
              <a:rPr lang="en-US" sz="1600" b="1" dirty="0"/>
              <a:t>Online TDS Measuring System for RO Plant</a:t>
            </a:r>
            <a:r>
              <a:rPr lang="en-US" sz="1600" dirty="0"/>
              <a:t> leverages IoT technology to provide real-time water quality monitoring by measuring Total Dissolved Solids (TDS). The system automates data logging, visualizes trends via a dashboard, and sends alerts when TDS exceeds set thresholds, enhancing operational efficiency and reducing manual intervention.</a:t>
            </a:r>
          </a:p>
          <a:p>
            <a:pPr lvl="1"/>
            <a:endParaRPr lang="en-IN" sz="1600" dirty="0"/>
          </a:p>
          <a:p>
            <a:r>
              <a:rPr lang="en-IN" sz="1600" b="1" dirty="0"/>
              <a:t>Key Takeaways</a:t>
            </a:r>
            <a:r>
              <a:rPr lang="en-IN" sz="1600" dirty="0"/>
              <a:t>:</a:t>
            </a:r>
          </a:p>
          <a:p>
            <a:pPr marL="742950" lvl="1" indent="-285750">
              <a:buFont typeface="Arial" panose="020B0604020202020204" pitchFamily="34" charset="0"/>
              <a:buChar char="•"/>
            </a:pPr>
            <a:r>
              <a:rPr lang="en-US" sz="1600" b="1" dirty="0"/>
              <a:t>Real-Time Insights:</a:t>
            </a:r>
            <a:r>
              <a:rPr lang="en-US" sz="1600" dirty="0"/>
              <a:t> Continuous monitoring ensures water quality compliance. </a:t>
            </a:r>
          </a:p>
          <a:p>
            <a:pPr marL="742950" lvl="1" indent="-285750">
              <a:buFont typeface="Arial" panose="020B0604020202020204" pitchFamily="34" charset="0"/>
              <a:buChar char="•"/>
            </a:pPr>
            <a:r>
              <a:rPr lang="en-US" sz="1600" b="1" dirty="0"/>
              <a:t>Efficiency</a:t>
            </a:r>
            <a:r>
              <a:rPr lang="en-US" sz="1600" dirty="0"/>
              <a:t>: Improve operation reliability and reduce downtime in RO plants.</a:t>
            </a:r>
          </a:p>
          <a:p>
            <a:pPr lvl="1"/>
            <a:endParaRPr lang="en-IN" sz="1600" dirty="0"/>
          </a:p>
          <a:p>
            <a:r>
              <a:rPr lang="en-IN" sz="1600" b="1" dirty="0"/>
              <a:t>Future Prospects</a:t>
            </a:r>
            <a:r>
              <a:rPr lang="en-IN" sz="1600" dirty="0"/>
              <a:t>:</a:t>
            </a:r>
          </a:p>
          <a:p>
            <a:pPr marL="742950" lvl="1" indent="-285750">
              <a:buFont typeface="Arial" panose="020B0604020202020204" pitchFamily="34" charset="0"/>
              <a:buChar char="•"/>
            </a:pPr>
            <a:r>
              <a:rPr lang="en-US" sz="1600" b="1" dirty="0"/>
              <a:t>Multi-Parameter Monitoring:</a:t>
            </a:r>
            <a:r>
              <a:rPr lang="en-US" sz="1600" dirty="0"/>
              <a:t> Expand the system to measure pH, temperature, and other water quality parameters.</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Scalability</a:t>
            </a:r>
            <a:r>
              <a:rPr lang="en-IN" sz="1600" dirty="0">
                <a:latin typeface="Times New Roman" panose="02020603050405020304" pitchFamily="18" charset="0"/>
                <a:cs typeface="Times New Roman" panose="02020603050405020304" pitchFamily="18" charset="0"/>
              </a:rPr>
              <a:t>: Apply the system to monitor multiple RO plants or industrial water systems.</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Energy Optimization</a:t>
            </a:r>
            <a:r>
              <a:rPr lang="en-IN" sz="1600" dirty="0">
                <a:latin typeface="Times New Roman" panose="02020603050405020304" pitchFamily="18" charset="0"/>
                <a:cs typeface="Times New Roman" panose="02020603050405020304" pitchFamily="18" charset="0"/>
              </a:rPr>
              <a:t>: Integrate solar power for sustainable operation in remote locations.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0" name="Rectangle 9"/>
          <p:cNvSpPr/>
          <p:nvPr/>
        </p:nvSpPr>
        <p:spPr>
          <a:xfrm>
            <a:off x="301659" y="67706"/>
            <a:ext cx="4953000" cy="95410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a:p>
            <a:pPr>
              <a:spcBef>
                <a:spcPct val="50000"/>
              </a:spcBef>
              <a:defRPr/>
            </a:pPr>
            <a:endParaRPr lang="en-US" sz="1400" dirty="0">
              <a:ln w="0"/>
              <a:solidFill>
                <a:schemeClr val="accent1"/>
              </a:solidFill>
              <a:effectLst>
                <a:outerShdw blurRad="38100" dist="25400" dir="5400000" algn="ctr" rotWithShape="0">
                  <a:srgbClr val="6E747A">
                    <a:alpha val="43000"/>
                  </a:srgbClr>
                </a:outerShdw>
              </a:effectLst>
            </a:endParaRPr>
          </a:p>
          <a:p>
            <a:pPr>
              <a:spcBef>
                <a:spcPct val="50000"/>
              </a:spcBef>
              <a:buFontTx/>
              <a:buNone/>
              <a:defRPr/>
            </a:pPr>
            <a:r>
              <a:rPr lang="en-US" sz="1400" b="1" dirty="0">
                <a:solidFill>
                  <a:srgbClr val="002060"/>
                </a:solidFill>
              </a:rPr>
              <a:t> </a:t>
            </a:r>
          </a:p>
        </p:txBody>
      </p:sp>
      <p:sp>
        <p:nvSpPr>
          <p:cNvPr id="15" name="TextBox 14"/>
          <p:cNvSpPr txBox="1"/>
          <p:nvPr/>
        </p:nvSpPr>
        <p:spPr>
          <a:xfrm>
            <a:off x="152400" y="666758"/>
            <a:ext cx="8839200" cy="2800767"/>
          </a:xfrm>
          <a:prstGeom prst="rect">
            <a:avLst/>
          </a:prstGeom>
          <a:noFill/>
        </p:spPr>
        <p:txBody>
          <a:bodyPr wrap="square" rtlCol="0">
            <a:spAutoFit/>
          </a:bodyPr>
          <a:lstStyle/>
          <a:p>
            <a:r>
              <a:rPr lang="en-US" sz="2400" b="1" dirty="0"/>
              <a:t>Conclusion:</a:t>
            </a:r>
          </a:p>
          <a:p>
            <a:endParaRPr lang="en-US" sz="2400" b="1" dirty="0"/>
          </a:p>
          <a:p>
            <a:r>
              <a:rPr lang="en-US" sz="1600" dirty="0"/>
              <a:t> In conclusion, The </a:t>
            </a:r>
            <a:r>
              <a:rPr lang="en-US" sz="1600" b="1" dirty="0"/>
              <a:t>Online TDS Measuring System</a:t>
            </a:r>
            <a:r>
              <a:rPr lang="en-US" sz="1600" dirty="0"/>
              <a:t> for RO plants leverages IoT technology to automate and streamline the monitoring of water quality. By continuously tracking TDS levels, this system eliminates the inefficiencies of manual monitoring, providing real-time data, automated alerts, and easy data analysis. The integration of cloud-based storage ensures that data is always accessible, enabling better decision-making and predictive maintenance. This innovation enhances operational efficiency, reduces costs, and supports sustainability goals in water treatment. Ultimately, this project provides a robust solution to maintain high water quality standards, contributing to the long-term reliability and performance of RO plants.</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0" name="Rectangle 9"/>
          <p:cNvSpPr/>
          <p:nvPr/>
        </p:nvSpPr>
        <p:spPr>
          <a:xfrm>
            <a:off x="304800" y="70284"/>
            <a:ext cx="4953000" cy="630942"/>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a:p>
            <a:pPr>
              <a:spcBef>
                <a:spcPct val="50000"/>
              </a:spcBef>
              <a:buFontTx/>
              <a:buNone/>
              <a:defRPr/>
            </a:pPr>
            <a:r>
              <a:rPr lang="en-US" sz="1400" b="1" dirty="0">
                <a:solidFill>
                  <a:srgbClr val="002060"/>
                </a:solidFill>
              </a:rPr>
              <a:t> </a:t>
            </a:r>
          </a:p>
        </p:txBody>
      </p:sp>
      <p:sp>
        <p:nvSpPr>
          <p:cNvPr id="15" name="TextBox 14"/>
          <p:cNvSpPr txBox="1"/>
          <p:nvPr/>
        </p:nvSpPr>
        <p:spPr>
          <a:xfrm>
            <a:off x="2514600" y="1885976"/>
            <a:ext cx="9448800" cy="830997"/>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83845" y="625475"/>
            <a:ext cx="3513455" cy="447040"/>
          </a:xfrm>
          <a:prstGeom prst="rect">
            <a:avLst/>
          </a:prstGeom>
        </p:spPr>
        <p:txBody>
          <a:bodyPr wrap="none">
            <a:noAutofit/>
          </a:bodyPr>
          <a:lstStyle/>
          <a:p>
            <a:pPr algn="ctr"/>
            <a:r>
              <a:rPr lang="en-IN" sz="2400" b="1" dirty="0">
                <a:latin typeface="Times New Roman" panose="02020603050405020304" pitchFamily="18" charset="0"/>
                <a:cs typeface="Times New Roman" panose="02020603050405020304" pitchFamily="18" charset="0"/>
              </a:rPr>
              <a:t>Content</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463894" y="1428750"/>
            <a:ext cx="8222906" cy="2554545"/>
          </a:xfrm>
          <a:prstGeom prst="rect">
            <a:avLst/>
          </a:prstGeom>
        </p:spPr>
        <p:txBody>
          <a:bodyPr wrap="square">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Introduction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Objective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Motivation</a:t>
            </a:r>
          </a:p>
          <a:p>
            <a:pPr marL="285750" indent="-285750">
              <a:buFont typeface="Arial" panose="020B0604020202020204" pitchFamily="34" charset="0"/>
              <a:buChar char="•"/>
            </a:pPr>
            <a:r>
              <a:rPr lang="en-IN" sz="1600" dirty="0"/>
              <a:t>Literature Survey and Gaps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Application to Real world</a:t>
            </a:r>
          </a:p>
          <a:p>
            <a:pPr marL="285750" indent="-285750">
              <a:buFont typeface="Arial" panose="020B0604020202020204" pitchFamily="34" charset="0"/>
              <a:buChar char="•"/>
            </a:pPr>
            <a:r>
              <a:rPr lang="en-IN" sz="1600" dirty="0"/>
              <a:t>Methodology</a:t>
            </a:r>
          </a:p>
          <a:p>
            <a:pPr marL="285750" indent="-285750">
              <a:buFont typeface="Arial" panose="020B0604020202020204" pitchFamily="34" charset="0"/>
              <a:buChar char="•"/>
            </a:pPr>
            <a:r>
              <a:rPr lang="en-IN" sz="1600" dirty="0"/>
              <a:t>Simulation</a:t>
            </a:r>
          </a:p>
          <a:p>
            <a:pPr marL="285750" indent="-285750">
              <a:buFont typeface="Arial" panose="020B0604020202020204" pitchFamily="34" charset="0"/>
              <a:buChar char="•"/>
            </a:pPr>
            <a:r>
              <a:rPr lang="en-IN" sz="1600" dirty="0"/>
              <a:t>Hardware Implementation</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Video documentation</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Results and Observation</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6" name="Rectangle 5"/>
          <p:cNvSpPr/>
          <p:nvPr/>
        </p:nvSpPr>
        <p:spPr>
          <a:xfrm>
            <a:off x="228600" y="83463"/>
            <a:ext cx="4953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a:t>
            </a:r>
            <a:r>
              <a:rPr lang="en-US" sz="1400" b="1" dirty="0">
                <a:solidFill>
                  <a:srgbClr val="0070C0"/>
                </a:solidFill>
              </a:rPr>
              <a:t> :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04800" y="675651"/>
            <a:ext cx="8229600" cy="1200329"/>
          </a:xfrm>
          <a:prstGeom prst="rect">
            <a:avLst/>
          </a:prstGeom>
        </p:spPr>
        <p:txBody>
          <a:bodyPr wrap="square">
            <a:spAutoFit/>
          </a:bodyPr>
          <a:lstStyle/>
          <a:p>
            <a:pPr algn="ctr"/>
            <a:r>
              <a:rPr lang="en-IN" sz="2400" b="1" u="sng" dirty="0">
                <a:cs typeface="Times New Roman" panose="02020603050405020304" pitchFamily="18" charset="0"/>
              </a:rPr>
              <a:t>Problem Statement</a:t>
            </a:r>
          </a:p>
          <a:p>
            <a:pPr algn="ctr"/>
            <a:endParaRPr lang="en-IN" sz="2400" b="1" dirty="0">
              <a:cs typeface="Times New Roman" panose="02020603050405020304" pitchFamily="18" charset="0"/>
            </a:endParaRPr>
          </a:p>
          <a:p>
            <a:pPr algn="ctr"/>
            <a:r>
              <a:rPr lang="en-IN" sz="2400" dirty="0">
                <a:cs typeface="Times New Roman" panose="02020603050405020304" pitchFamily="18" charset="0"/>
              </a:rPr>
              <a:t>Design and implement Online TDS measuring system of RO plant</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3" name="Rectangle 12"/>
          <p:cNvSpPr/>
          <p:nvPr/>
        </p:nvSpPr>
        <p:spPr>
          <a:xfrm>
            <a:off x="228600" y="83463"/>
            <a:ext cx="4953000" cy="307777"/>
          </a:xfrm>
          <a:prstGeom prst="rect">
            <a:avLst/>
          </a:prstGeom>
        </p:spPr>
        <p:txBody>
          <a:bodyPr wrap="square">
            <a:spAutoFit/>
          </a:bodyPr>
          <a:lstStyle/>
          <a:p>
            <a:pPr>
              <a:spcBef>
                <a:spcPct val="50000"/>
              </a:spcBef>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2200" b="1"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304800" y="141849"/>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p:cNvSpPr txBox="1"/>
          <p:nvPr/>
        </p:nvSpPr>
        <p:spPr>
          <a:xfrm>
            <a:off x="304800" y="627534"/>
            <a:ext cx="8610600" cy="4216539"/>
          </a:xfrm>
          <a:prstGeom prst="rect">
            <a:avLst/>
          </a:prstGeom>
          <a:noFill/>
        </p:spPr>
        <p:txBody>
          <a:bodyPr wrap="square">
            <a:spAutoFit/>
          </a:bodyPr>
          <a:lstStyle/>
          <a:p>
            <a:r>
              <a:rPr lang="en-IN" sz="2400" b="1" dirty="0"/>
              <a:t>Objective</a:t>
            </a:r>
          </a:p>
          <a:p>
            <a:endParaRPr lang="en-IN" sz="2400" b="1" dirty="0"/>
          </a:p>
          <a:p>
            <a:r>
              <a:rPr lang="en-IN" sz="1600" b="1" dirty="0"/>
              <a:t>Main Goal</a:t>
            </a:r>
            <a:r>
              <a:rPr lang="en-IN" sz="1600" dirty="0"/>
              <a:t>:</a:t>
            </a:r>
          </a:p>
          <a:p>
            <a:pPr lvl="1"/>
            <a:endParaRPr lang="en-IN" sz="1600" dirty="0"/>
          </a:p>
          <a:p>
            <a:pPr lvl="1"/>
            <a:r>
              <a:rPr lang="en-US" sz="1600" dirty="0"/>
              <a:t>Develop an IoT-based TDS monitoring system that records data every hour in an Excel sheet and provides a real-time dashboard for monitoring TDS values</a:t>
            </a:r>
            <a:r>
              <a:rPr lang="en-US" sz="2800" dirty="0"/>
              <a:t>.</a:t>
            </a:r>
            <a:r>
              <a:rPr lang="en-US" sz="1600" dirty="0"/>
              <a:t> </a:t>
            </a:r>
            <a:endParaRPr lang="en-IN" sz="1600" dirty="0"/>
          </a:p>
          <a:p>
            <a:pPr lvl="1"/>
            <a:endParaRPr lang="en-IN" sz="1600" dirty="0"/>
          </a:p>
          <a:p>
            <a:r>
              <a:rPr lang="en-IN" sz="1600" b="1" dirty="0"/>
              <a:t>Key Objectives</a:t>
            </a:r>
            <a:r>
              <a:rPr lang="en-IN" sz="1600" dirty="0"/>
              <a:t>:</a:t>
            </a:r>
          </a:p>
          <a:p>
            <a:endParaRPr lang="en-IN" sz="1600" dirty="0"/>
          </a:p>
          <a:p>
            <a:pPr marL="285750" indent="-285750">
              <a:buFont typeface="Arial" panose="020B0604020202020204" pitchFamily="34" charset="0"/>
              <a:buChar char="•"/>
            </a:pPr>
            <a:r>
              <a:rPr lang="en-IN" sz="1600" dirty="0"/>
              <a:t> Real-time TDS monitoring.</a:t>
            </a:r>
          </a:p>
          <a:p>
            <a:pPr marL="285750" indent="-285750">
              <a:buFont typeface="Arial" panose="020B0604020202020204" pitchFamily="34" charset="0"/>
              <a:buChar char="•"/>
            </a:pPr>
            <a:r>
              <a:rPr lang="en-IN" sz="1600" dirty="0"/>
              <a:t>Automated cloud-based data logging.</a:t>
            </a:r>
          </a:p>
          <a:p>
            <a:pPr marL="285750" indent="-285750">
              <a:buFont typeface="Arial" panose="020B0604020202020204" pitchFamily="34" charset="0"/>
              <a:buChar char="•"/>
            </a:pPr>
            <a:r>
              <a:rPr lang="en-IN" sz="1600" dirty="0"/>
              <a:t>Improved efficiency and reduced effort.</a:t>
            </a:r>
          </a:p>
          <a:p>
            <a:pPr marL="285750" indent="-285750">
              <a:buFont typeface="Arial" panose="020B0604020202020204" pitchFamily="34" charset="0"/>
              <a:buChar char="•"/>
            </a:pPr>
            <a:endParaRPr lang="en-IN" sz="1600" dirty="0"/>
          </a:p>
          <a:p>
            <a:endParaRPr lang="en-IN" sz="1600" dirty="0"/>
          </a:p>
          <a:p>
            <a:pPr>
              <a:buFont typeface="Arial" panose="020B0604020202020204" pitchFamily="34" charset="0"/>
              <a:buChar char="•"/>
            </a:pPr>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AF56-24DB-74CE-C63E-61367ED7839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275CB78-4B38-3624-0565-1F650713AF83}"/>
              </a:ext>
            </a:extLst>
          </p:cNvPr>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73EE1797-89FA-7B1C-49A7-3A1A1488A996}"/>
              </a:ext>
            </a:extLst>
          </p:cNvPr>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a:extLst>
              <a:ext uri="{FF2B5EF4-FFF2-40B4-BE49-F238E27FC236}">
                <a16:creationId xmlns:a16="http://schemas.microsoft.com/office/drawing/2014/main" id="{2EF4FB5A-E899-103B-056A-129C48F2EC34}"/>
              </a:ext>
            </a:extLst>
          </p:cNvPr>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5CEC263-78A1-9276-2E60-80808CD55C79}"/>
              </a:ext>
            </a:extLst>
          </p:cNvPr>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280839A1-0514-9B51-2AC0-E77DCF99266B}"/>
              </a:ext>
            </a:extLst>
          </p:cNvPr>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7448010-BE3D-82DD-5295-07E1DDE2F4F0}"/>
              </a:ext>
            </a:extLst>
          </p:cNvPr>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a:extLst>
              <a:ext uri="{FF2B5EF4-FFF2-40B4-BE49-F238E27FC236}">
                <a16:creationId xmlns:a16="http://schemas.microsoft.com/office/drawing/2014/main" id="{0B1E0520-A2DC-88F2-519D-52E6B31D4521}"/>
              </a:ext>
            </a:extLst>
          </p:cNvPr>
          <p:cNvSpPr/>
          <p:nvPr/>
        </p:nvSpPr>
        <p:spPr>
          <a:xfrm>
            <a:off x="228600" y="83463"/>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F4C6451A-321E-2B70-3CFC-EF542D60264A}"/>
              </a:ext>
            </a:extLst>
          </p:cNvPr>
          <p:cNvSpPr txBox="1"/>
          <p:nvPr/>
        </p:nvSpPr>
        <p:spPr>
          <a:xfrm>
            <a:off x="152400" y="627534"/>
            <a:ext cx="8763000" cy="3662541"/>
          </a:xfrm>
          <a:prstGeom prst="rect">
            <a:avLst/>
          </a:prstGeom>
          <a:noFill/>
        </p:spPr>
        <p:txBody>
          <a:bodyPr wrap="square">
            <a:spAutoFit/>
          </a:bodyPr>
          <a:lstStyle/>
          <a:p>
            <a:pPr lvl="1"/>
            <a:r>
              <a:rPr lang="en-US" sz="2000" b="1" dirty="0"/>
              <a:t>TDS (Total Dissolved Solids) Overview</a:t>
            </a:r>
            <a:r>
              <a:rPr lang="en-US" sz="2000" dirty="0"/>
              <a:t>:</a:t>
            </a:r>
          </a:p>
          <a:p>
            <a:pPr lvl="1"/>
            <a:r>
              <a:rPr lang="en-US" sz="1600" dirty="0"/>
              <a:t>TDS refers to the total concentration of dissolved substances in water, measured in parts per million (ppm) or milligrams per liter (mg/L).</a:t>
            </a:r>
          </a:p>
          <a:p>
            <a:pPr marL="742950" lvl="1" indent="-285750">
              <a:buFont typeface="Arial" panose="020B0604020202020204" pitchFamily="34" charset="0"/>
              <a:buChar char="•"/>
            </a:pPr>
            <a:r>
              <a:rPr lang="en-US" sz="1600" dirty="0"/>
              <a:t>Low TDS (&lt; 50 ppm): May taste flat or "empty," lacks essential minerals. </a:t>
            </a:r>
          </a:p>
          <a:p>
            <a:pPr marL="742950" lvl="1" indent="-285750">
              <a:buFont typeface="Arial" panose="020B0604020202020204" pitchFamily="34" charset="0"/>
              <a:buChar char="•"/>
            </a:pPr>
            <a:r>
              <a:rPr lang="en-US" sz="1600" dirty="0"/>
              <a:t>Moderate TDS (50-500 ppm): Ideal range for drinking water, balancing minerals and taste.  </a:t>
            </a:r>
          </a:p>
          <a:p>
            <a:pPr marL="742950" lvl="1" indent="-285750">
              <a:buFont typeface="Arial" panose="020B0604020202020204" pitchFamily="34" charset="0"/>
              <a:buChar char="•"/>
            </a:pPr>
            <a:r>
              <a:rPr lang="en-US" sz="1600" dirty="0"/>
              <a:t>High TDS (&gt; 1000 ppm): Can cause water to taste bitter or salty, indicating possible contaminants. </a:t>
            </a:r>
          </a:p>
          <a:p>
            <a:pPr marL="742950" lvl="1" indent="-285750">
              <a:buFont typeface="Arial" panose="020B0604020202020204" pitchFamily="34" charset="0"/>
              <a:buChar char="•"/>
            </a:pPr>
            <a:r>
              <a:rPr lang="en-US" sz="1600" dirty="0"/>
              <a:t>Reverse Osmosis (RO): Removes 90-99% of TDS to produce very low TDS water.</a:t>
            </a:r>
          </a:p>
          <a:p>
            <a:pPr lvl="1"/>
            <a:endParaRPr lang="en-US" sz="1600" dirty="0"/>
          </a:p>
          <a:p>
            <a:pPr lvl="1"/>
            <a:r>
              <a:rPr lang="en-US" sz="2000" b="1" dirty="0"/>
              <a:t>TDS Formula (from Conductivity):</a:t>
            </a:r>
          </a:p>
          <a:p>
            <a:pPr lvl="1"/>
            <a:endParaRPr lang="en-US" sz="1600" b="1" dirty="0"/>
          </a:p>
          <a:p>
            <a:pPr lvl="1"/>
            <a:r>
              <a:rPr lang="en-US" sz="1600" dirty="0"/>
              <a:t> TDS (ppm) = k × EC (</a:t>
            </a:r>
            <a:r>
              <a:rPr lang="en-US" sz="1600" dirty="0" err="1"/>
              <a:t>μS</a:t>
            </a:r>
            <a:r>
              <a:rPr lang="en-US" sz="1600" dirty="0"/>
              <a:t>/cm), where EC is the electrical conductivity of water and k is a conversion factor (typically 0.5-1.0).</a:t>
            </a:r>
          </a:p>
          <a:p>
            <a:pPr lvl="1"/>
            <a:endParaRPr lang="en-IN" sz="1600" dirty="0"/>
          </a:p>
        </p:txBody>
      </p:sp>
    </p:spTree>
    <p:extLst>
      <p:ext uri="{BB962C8B-B14F-4D97-AF65-F5344CB8AC3E}">
        <p14:creationId xmlns:p14="http://schemas.microsoft.com/office/powerpoint/2010/main" val="358196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p:cNvSpPr txBox="1"/>
          <p:nvPr/>
        </p:nvSpPr>
        <p:spPr>
          <a:xfrm>
            <a:off x="228600" y="666766"/>
            <a:ext cx="8610600" cy="3939540"/>
          </a:xfrm>
          <a:prstGeom prst="rect">
            <a:avLst/>
          </a:prstGeom>
          <a:noFill/>
        </p:spPr>
        <p:txBody>
          <a:bodyPr wrap="square">
            <a:spAutoFit/>
          </a:bodyPr>
          <a:lstStyle/>
          <a:p>
            <a:r>
              <a:rPr lang="en-IN" sz="2400" b="1" dirty="0"/>
              <a:t>Motivation</a:t>
            </a:r>
          </a:p>
          <a:p>
            <a:pPr>
              <a:buFont typeface="Arial" panose="020B0604020202020204" pitchFamily="34" charset="0"/>
              <a:buChar char="•"/>
            </a:pPr>
            <a:endParaRPr lang="en-US" b="1" dirty="0"/>
          </a:p>
          <a:p>
            <a:r>
              <a:rPr lang="en-US" sz="1600" b="1" dirty="0"/>
              <a:t>Current Scenario</a:t>
            </a:r>
            <a:r>
              <a:rPr lang="en-US" sz="1600" dirty="0"/>
              <a:t>:</a:t>
            </a:r>
          </a:p>
          <a:p>
            <a:pPr lvl="1"/>
            <a:r>
              <a:rPr lang="en-US" sz="1600" dirty="0"/>
              <a:t>TDS measurement in RO plants is done manually, leading to infrequent monitoring, no real-time feedback, and the potential for human error. Data storage is also lacking, making long-term analysis difficult.</a:t>
            </a:r>
          </a:p>
          <a:p>
            <a:pPr lvl="1"/>
            <a:endParaRPr lang="en-US" sz="1600" dirty="0"/>
          </a:p>
          <a:p>
            <a:r>
              <a:rPr lang="en-US" sz="1600" b="1" dirty="0"/>
              <a:t>Need for Innovation</a:t>
            </a:r>
            <a:r>
              <a:rPr lang="en-US" sz="1600" dirty="0"/>
              <a:t>:</a:t>
            </a:r>
          </a:p>
          <a:p>
            <a:pPr lvl="1"/>
            <a:r>
              <a:rPr lang="en-US" sz="1600" dirty="0"/>
              <a:t>An IoT-based system provides continuous, real-time monitoring, automated alerts, cloud-based data storage, and remote access. It reduces operational costs, enhances decision-making, and ensures water quality is always within safe limits.</a:t>
            </a:r>
          </a:p>
          <a:p>
            <a:r>
              <a:rPr lang="en-US" sz="1600" b="1" dirty="0"/>
              <a:t>Inspiration</a:t>
            </a:r>
            <a:r>
              <a:rPr lang="en-US" sz="1600" dirty="0"/>
              <a:t>:</a:t>
            </a:r>
          </a:p>
          <a:p>
            <a:pPr lvl="1"/>
            <a:r>
              <a:rPr lang="en-US" sz="1600" dirty="0"/>
              <a:t>Inspired by advancements in IoT for smart agriculture and cities, this innovation leverages affordable sensors and microcontrollers (e.g., ESP32) to automate water quality monitoring, improving efficiency and sustainability in water treatment plants.</a:t>
            </a:r>
            <a:endParaRPr lang="en-IN"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p:cNvSpPr txBox="1"/>
          <p:nvPr/>
        </p:nvSpPr>
        <p:spPr>
          <a:xfrm>
            <a:off x="467544" y="391240"/>
            <a:ext cx="7948930" cy="3411581"/>
          </a:xfrm>
          <a:prstGeom prst="rect">
            <a:avLst/>
          </a:prstGeom>
          <a:noFill/>
        </p:spPr>
        <p:txBody>
          <a:bodyPr wrap="square">
            <a:noAutofit/>
          </a:bodyPr>
          <a:lstStyle/>
          <a:p>
            <a:r>
              <a:rPr lang="en-US" sz="2400" b="1" dirty="0"/>
              <a:t>Literature Survey</a:t>
            </a:r>
          </a:p>
          <a:p>
            <a:endParaRPr lang="en-US" sz="2400" b="1" dirty="0"/>
          </a:p>
          <a:p>
            <a:r>
              <a:rPr lang="en-US" sz="1600" b="1" dirty="0"/>
              <a:t>Existing Systems</a:t>
            </a:r>
            <a:r>
              <a:rPr lang="en-US" sz="1600" dirty="0"/>
              <a:t>:</a:t>
            </a:r>
          </a:p>
          <a:p>
            <a:endParaRPr lang="en-IN" sz="1600" dirty="0"/>
          </a:p>
          <a:p>
            <a:pPr marL="742950" lvl="1" indent="-285750">
              <a:buFont typeface="Arial" panose="020B0604020202020204" pitchFamily="34" charset="0"/>
              <a:buChar char="•"/>
            </a:pPr>
            <a:r>
              <a:rPr lang="en-IN" sz="1600" dirty="0"/>
              <a:t>Manual TDS Measurement.</a:t>
            </a:r>
          </a:p>
          <a:p>
            <a:pPr marL="742950" lvl="1" indent="-285750">
              <a:buFont typeface="Arial" panose="020B0604020202020204" pitchFamily="34" charset="0"/>
              <a:buChar char="•"/>
            </a:pPr>
            <a:r>
              <a:rPr lang="en-IN" sz="1600" dirty="0"/>
              <a:t>No Alert Mechanisms.</a:t>
            </a:r>
          </a:p>
          <a:p>
            <a:pPr marL="742950" lvl="1" indent="-285750">
              <a:buFont typeface="Arial" panose="020B0604020202020204" pitchFamily="34" charset="0"/>
              <a:buChar char="•"/>
            </a:pPr>
            <a:r>
              <a:rPr lang="en-IN" sz="1600" dirty="0"/>
              <a:t>Limited Data Backup.</a:t>
            </a:r>
          </a:p>
          <a:p>
            <a:pPr marL="742950" lvl="1" indent="-285750">
              <a:buFont typeface="Arial" panose="020B0604020202020204" pitchFamily="34" charset="0"/>
              <a:buChar char="•"/>
            </a:pPr>
            <a:endParaRPr lang="en-US" sz="1600" dirty="0"/>
          </a:p>
          <a:p>
            <a:r>
              <a:rPr lang="en-US" sz="1600" b="1" dirty="0"/>
              <a:t>Identified Gaps</a:t>
            </a:r>
            <a:r>
              <a:rPr lang="en-US" sz="1600" dirty="0"/>
              <a:t>:</a:t>
            </a:r>
          </a:p>
          <a:p>
            <a:endParaRPr lang="en-US" sz="1600" dirty="0"/>
          </a:p>
          <a:p>
            <a:pPr marL="742950" lvl="1" indent="-285750">
              <a:buFont typeface="Arial" panose="020B0604020202020204" pitchFamily="34" charset="0"/>
              <a:buChar char="•"/>
            </a:pPr>
            <a:r>
              <a:rPr lang="en-US" sz="1600" dirty="0"/>
              <a:t>Absence of real-time data and user-centric dashboards.</a:t>
            </a:r>
          </a:p>
          <a:p>
            <a:pPr marL="742950" lvl="1" indent="-285750">
              <a:buFont typeface="Arial" panose="020B0604020202020204" pitchFamily="34" charset="0"/>
              <a:buChar char="•"/>
            </a:pPr>
            <a:r>
              <a:rPr lang="en-US" sz="1600" dirty="0"/>
              <a:t>Lack of remote monitoring and control.</a:t>
            </a:r>
          </a:p>
          <a:p>
            <a:pPr lvl="1"/>
            <a:endParaRPr lang="en-US" sz="1600" dirty="0"/>
          </a:p>
          <a:p>
            <a:r>
              <a:rPr lang="en-US" sz="1600" b="1" dirty="0"/>
              <a:t>Our Solution</a:t>
            </a:r>
            <a:r>
              <a:rPr lang="en-US" sz="1600" dirty="0"/>
              <a:t>:</a:t>
            </a:r>
          </a:p>
          <a:p>
            <a:endParaRPr lang="en-US" sz="1600" dirty="0"/>
          </a:p>
          <a:p>
            <a:pPr marL="742950" lvl="1" indent="-285750">
              <a:buFont typeface="Arial" panose="020B0604020202020204" pitchFamily="34" charset="0"/>
              <a:buChar char="•"/>
            </a:pPr>
            <a:r>
              <a:rPr lang="en-US" sz="1600" dirty="0"/>
              <a:t>Integrates IoT for seamless connectivity and real-time insights.</a:t>
            </a:r>
          </a:p>
          <a:p>
            <a:pPr marL="742950" lvl="1" indent="-285750">
              <a:buFont typeface="Arial" panose="020B0604020202020204" pitchFamily="34" charset="0"/>
              <a:buChar char="•"/>
            </a:pPr>
            <a:r>
              <a:rPr lang="en-US" sz="1600" dirty="0"/>
              <a:t>Delivers actionable data through mobile platforms.</a:t>
            </a:r>
          </a:p>
          <a:p>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10" name="Rectangle 4"/>
          <p:cNvSpPr>
            <a:spLocks noChangeArrowheads="1"/>
          </p:cNvSpPr>
          <p:nvPr/>
        </p:nvSpPr>
        <p:spPr bwMode="auto">
          <a:xfrm>
            <a:off x="395536" y="972107"/>
            <a:ext cx="8915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chemeClr val="tx1"/>
                </a:solidFill>
                <a:effectLst/>
                <a:latin typeface="Arial" panose="020B0604020202020204" pitchFamily="34" charset="0"/>
              </a:rPr>
              <a:t>Applications to Real World</a:t>
            </a:r>
          </a:p>
          <a:p>
            <a:pPr marL="0" marR="0" lvl="0" indent="0" algn="l" defTabSz="914400" rtl="0" eaLnBrk="0" fontAlgn="base" latinLnBrk="0" hangingPunct="0">
              <a:lnSpc>
                <a:spcPct val="100000"/>
              </a:lnSpc>
              <a:spcBef>
                <a:spcPct val="0"/>
              </a:spcBef>
              <a:spcAft>
                <a:spcPct val="0"/>
              </a:spcAft>
              <a:buClrTx/>
              <a:buSzTx/>
            </a:pPr>
            <a:endParaRPr lang="en-US" altLang="en-US" sz="2400" b="1"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Arial" panose="020B0604020202020204" pitchFamily="34" charset="0"/>
              </a:rPr>
              <a:t>Water Plants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Arial" panose="020B0604020202020204" pitchFamily="34" charset="0"/>
              </a:rPr>
              <a:t>Industrial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Arial" panose="020B0604020202020204" pitchFamily="34" charset="0"/>
              </a:rPr>
              <a:t>Commercial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Arial" panose="020B0604020202020204" pitchFamily="34" charset="0"/>
              </a:rPr>
              <a:t>Sustainability Initiatives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Rectangle 5"/>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4" name="Rectangle 6"/>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304800" y="475598"/>
            <a:ext cx="85344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4914900"/>
            <a:ext cx="9144000" cy="2286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4892278"/>
            <a:ext cx="2514600" cy="273844"/>
          </a:xfrm>
        </p:spPr>
        <p:txBody>
          <a:bodyPr/>
          <a:lstStyle/>
          <a:p>
            <a:pPr algn="ctr"/>
            <a:fld id="{91C7D7C1-D72D-4E9B-AACB-CCB6EC89ED36}" type="datetime1">
              <a:rPr lang="en-US" sz="1200" b="1" smtClean="0">
                <a:solidFill>
                  <a:schemeClr val="tx1"/>
                </a:solidFill>
                <a:latin typeface="Times New Roman" panose="02020603050405020304" pitchFamily="18" charset="0"/>
                <a:cs typeface="Times New Roman" panose="02020603050405020304" pitchFamily="18" charset="0"/>
              </a:rPr>
              <a:pPr algn="ctr"/>
              <a:t>1/19/2026</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9" y="4892278"/>
            <a:ext cx="3352801" cy="273844"/>
          </a:xfrm>
        </p:spPr>
        <p:txBody>
          <a:bodyPr/>
          <a:lstStyle/>
          <a:p>
            <a:r>
              <a:rPr lang="en-US" sz="1200" b="1">
                <a:solidFill>
                  <a:schemeClr val="tx1"/>
                </a:solidFill>
                <a:latin typeface="Times New Roman" panose="02020603050405020304" pitchFamily="18" charset="0"/>
                <a:cs typeface="Times New Roman" panose="02020603050405020304" pitchFamily="18" charset="0"/>
              </a:rPr>
              <a:t>School of  ECE</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4873068"/>
            <a:ext cx="2057400" cy="273844"/>
          </a:xfrm>
        </p:spPr>
        <p:txBody>
          <a:bodyPr/>
          <a:lstStyle/>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 t="18483" r="2922" b="16827"/>
          <a:stretch>
            <a:fillRect/>
          </a:stretch>
        </p:blipFill>
        <p:spPr>
          <a:xfrm>
            <a:off x="5943600" y="71237"/>
            <a:ext cx="2895600" cy="351523"/>
          </a:xfrm>
          <a:prstGeom prst="rect">
            <a:avLst/>
          </a:prstGeom>
        </p:spPr>
      </p:pic>
      <p:sp>
        <p:nvSpPr>
          <p:cNvPr id="15" name="Rectangle 14"/>
          <p:cNvSpPr/>
          <p:nvPr/>
        </p:nvSpPr>
        <p:spPr>
          <a:xfrm>
            <a:off x="228600" y="83463"/>
            <a:ext cx="5715000" cy="307777"/>
          </a:xfrm>
          <a:prstGeom prst="rect">
            <a:avLst/>
          </a:prstGeom>
        </p:spPr>
        <p:txBody>
          <a:bodyPr wrap="square">
            <a:spAutoFit/>
          </a:bodyPr>
          <a:lstStyle/>
          <a:p>
            <a:pPr>
              <a:spcBef>
                <a:spcPct val="50000"/>
              </a:spcBef>
              <a:buFontTx/>
              <a:buNone/>
              <a:defRPr/>
            </a:pPr>
            <a:r>
              <a:rPr lang="en-US" sz="1400" dirty="0">
                <a:ln w="0"/>
                <a:solidFill>
                  <a:schemeClr val="accent1"/>
                </a:solidFill>
                <a:effectLst>
                  <a:outerShdw blurRad="38100" dist="25400" dir="5400000" algn="ctr" rotWithShape="0">
                    <a:srgbClr val="6E747A">
                      <a:alpha val="43000"/>
                    </a:srgbClr>
                  </a:outerShdw>
                </a:effectLst>
              </a:rPr>
              <a:t>TITLE: </a:t>
            </a:r>
            <a:r>
              <a:rPr lang="en-US" sz="1400" b="1" dirty="0">
                <a:solidFill>
                  <a:srgbClr val="0070C0"/>
                </a:solidFill>
              </a:rPr>
              <a:t>:  Online TDS Measuring System of RO Plant</a:t>
            </a:r>
            <a:endParaRPr lang="en-US" sz="1400" dirty="0">
              <a:ln w="0"/>
              <a:solidFill>
                <a:schemeClr val="accent1"/>
              </a:solidFill>
              <a:effectLst>
                <a:outerShdw blurRad="38100" dist="25400" dir="5400000" algn="ctr" rotWithShape="0">
                  <a:srgbClr val="6E747A">
                    <a:alpha val="43000"/>
                  </a:srgbClr>
                </a:outerShdw>
              </a:effectLst>
            </a:endParaRPr>
          </a:p>
        </p:txBody>
      </p:sp>
      <p:sp>
        <p:nvSpPr>
          <p:cNvPr id="7" name="TextBox 6"/>
          <p:cNvSpPr txBox="1"/>
          <p:nvPr/>
        </p:nvSpPr>
        <p:spPr>
          <a:xfrm>
            <a:off x="263064" y="488236"/>
            <a:ext cx="8816340" cy="4038599"/>
          </a:xfrm>
          <a:prstGeom prst="rect">
            <a:avLst/>
          </a:prstGeom>
          <a:noFill/>
        </p:spPr>
        <p:txBody>
          <a:bodyPr wrap="square">
            <a:spAutoFit/>
          </a:bodyPr>
          <a:lstStyle/>
          <a:p>
            <a:endParaRPr lang="en-IN" sz="1600" dirty="0"/>
          </a:p>
        </p:txBody>
      </p:sp>
      <p:sp>
        <p:nvSpPr>
          <p:cNvPr id="10" name="Rectangle 4"/>
          <p:cNvSpPr>
            <a:spLocks noChangeArrowheads="1"/>
          </p:cNvSpPr>
          <p:nvPr/>
        </p:nvSpPr>
        <p:spPr bwMode="auto">
          <a:xfrm>
            <a:off x="267357" y="539035"/>
            <a:ext cx="89154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IN" sz="2400" b="1" dirty="0"/>
              <a:t>Methodology</a:t>
            </a:r>
          </a:p>
          <a:p>
            <a:endParaRPr lang="en-IN" b="1" dirty="0"/>
          </a:p>
          <a:p>
            <a:r>
              <a:rPr lang="en-IN" sz="1600" b="1" dirty="0"/>
              <a:t>Hardware Components</a:t>
            </a:r>
            <a:r>
              <a:rPr lang="en-IN" sz="1600" dirty="0"/>
              <a:t>:</a:t>
            </a:r>
          </a:p>
          <a:p>
            <a:endParaRPr lang="en-IN" sz="1600" dirty="0"/>
          </a:p>
          <a:p>
            <a:pPr marL="285750" indent="-285750">
              <a:buFont typeface="Arial" panose="020B0604020202020204" pitchFamily="34" charset="0"/>
              <a:buChar char="•"/>
            </a:pPr>
            <a:r>
              <a:rPr lang="en-IN" sz="1600" dirty="0"/>
              <a:t> </a:t>
            </a:r>
            <a:r>
              <a:rPr lang="en-IN" sz="1600" b="1" dirty="0"/>
              <a:t>TDS Sensor: </a:t>
            </a:r>
            <a:r>
              <a:rPr lang="en-IN" sz="1600" dirty="0"/>
              <a:t>Measures dissolved solids in water.</a:t>
            </a:r>
          </a:p>
          <a:p>
            <a:pPr marL="285750" indent="-285750">
              <a:buFont typeface="Arial" panose="020B0604020202020204" pitchFamily="34" charset="0"/>
              <a:buChar char="•"/>
            </a:pPr>
            <a:r>
              <a:rPr lang="en-IN" sz="1600" dirty="0"/>
              <a:t> </a:t>
            </a:r>
            <a:r>
              <a:rPr lang="en-IN" sz="1600" b="1" dirty="0"/>
              <a:t>Microcontroller (ESP32): </a:t>
            </a:r>
            <a:r>
              <a:rPr lang="en-IN" sz="1600" dirty="0"/>
              <a:t>Processes sensor data and connects to the cloud.</a:t>
            </a:r>
          </a:p>
          <a:p>
            <a:pPr marL="285750" indent="-285750">
              <a:buFont typeface="Arial" panose="020B0604020202020204" pitchFamily="34" charset="0"/>
              <a:buChar char="•"/>
            </a:pPr>
            <a:r>
              <a:rPr lang="en-IN" sz="1600" b="1" dirty="0"/>
              <a:t> ESP32 Features: </a:t>
            </a:r>
            <a:r>
              <a:rPr lang="en-IN" sz="1600" dirty="0"/>
              <a:t>Wi-Fi support, ADC/DAC, SPI/I2C interfaces, real-time clock.</a:t>
            </a:r>
          </a:p>
          <a:p>
            <a:pPr lvl="1"/>
            <a:endParaRPr lang="en-IN" sz="1600" dirty="0"/>
          </a:p>
          <a:p>
            <a:r>
              <a:rPr lang="en-IN" sz="1600" b="1" dirty="0"/>
              <a:t>Software Tools</a:t>
            </a:r>
            <a:r>
              <a:rPr lang="en-IN" sz="1600" dirty="0"/>
              <a:t>:</a:t>
            </a:r>
          </a:p>
          <a:p>
            <a:pPr marL="285750" indent="-285750">
              <a:buFont typeface="Arial" panose="020B0604020202020204" pitchFamily="34" charset="0"/>
              <a:buChar char="•"/>
            </a:pPr>
            <a:r>
              <a:rPr lang="en-IN" sz="1600" dirty="0"/>
              <a:t> </a:t>
            </a:r>
            <a:r>
              <a:rPr lang="en-IN" sz="1600" b="1" dirty="0"/>
              <a:t>Arduino IDE</a:t>
            </a:r>
            <a:r>
              <a:rPr lang="en-IN" sz="1600" dirty="0"/>
              <a:t>: Used for programming ESP32.</a:t>
            </a:r>
          </a:p>
          <a:p>
            <a:pPr marL="285750" indent="-285750">
              <a:buFont typeface="Arial" panose="020B0604020202020204" pitchFamily="34" charset="0"/>
              <a:buChar char="•"/>
            </a:pPr>
            <a:r>
              <a:rPr lang="en-IN" sz="1600" b="1" dirty="0"/>
              <a:t> Mobile/Web App</a:t>
            </a:r>
            <a:r>
              <a:rPr lang="en-IN" sz="1600" dirty="0"/>
              <a:t>: Real-time monitoring, and alerts via </a:t>
            </a:r>
            <a:r>
              <a:rPr lang="en-IN" sz="1600" dirty="0" err="1"/>
              <a:t>ThingSpeak</a:t>
            </a:r>
            <a:r>
              <a:rPr lang="en-IN" sz="1600" dirty="0"/>
              <a:t>, Blynk, Adafruit IO.</a:t>
            </a:r>
          </a:p>
          <a:p>
            <a:pPr marL="285750" indent="-285750">
              <a:buFont typeface="Arial" panose="020B0604020202020204" pitchFamily="34" charset="0"/>
              <a:buChar char="•"/>
            </a:pPr>
            <a:r>
              <a:rPr lang="en-IN" sz="1600" dirty="0"/>
              <a:t> </a:t>
            </a:r>
            <a:r>
              <a:rPr lang="en-IN" sz="1600" b="1" dirty="0"/>
              <a:t>Data Backup</a:t>
            </a:r>
            <a:r>
              <a:rPr lang="en-IN" sz="1600" dirty="0"/>
              <a:t>: Logs data in Google Sheets, export data from </a:t>
            </a:r>
            <a:r>
              <a:rPr lang="en-IN" sz="1600" dirty="0" err="1"/>
              <a:t>ThingSpeak</a:t>
            </a:r>
            <a:r>
              <a:rPr lang="en-IN" sz="1600" dirty="0"/>
              <a:t> for analysis.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Rectangle 5"/>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4" name="Rectangle 6"/>
          <p:cNvSpPr>
            <a:spLocks noChangeArrowheads="1"/>
          </p:cNvSpPr>
          <p:nvPr/>
        </p:nvSpPr>
        <p:spPr bwMode="auto">
          <a:xfrm>
            <a:off x="0" y="47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1085</Words>
  <Application>Microsoft Office PowerPoint</Application>
  <PresentationFormat>On-screen Show (16:9)</PresentationFormat>
  <Paragraphs>214</Paragraphs>
  <Slides>18</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Suraj Yalagi</cp:lastModifiedBy>
  <cp:revision>182</cp:revision>
  <dcterms:created xsi:type="dcterms:W3CDTF">2006-08-16T00:00:00Z</dcterms:created>
  <dcterms:modified xsi:type="dcterms:W3CDTF">2026-01-19T15:36:07Z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36037FEFC1474B96BFA8A6DF57F84015_13</vt:lpwstr>
  </property>
  <property fmtid="{D5CDD505-2E9C-101B-9397-08002B2CF9AE}" pid="3" name="KSOProductBuildVer">
    <vt:lpwstr>1033-12.2.0.19805</vt:lpwstr>
  </property>
</Properties>
</file>